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79" r:id="rId4"/>
    <p:sldId id="290" r:id="rId5"/>
    <p:sldId id="291" r:id="rId6"/>
    <p:sldId id="292" r:id="rId7"/>
    <p:sldId id="296" r:id="rId8"/>
    <p:sldId id="297" r:id="rId9"/>
    <p:sldId id="295" r:id="rId10"/>
    <p:sldId id="283" r:id="rId11"/>
    <p:sldId id="298" r:id="rId12"/>
    <p:sldId id="299" r:id="rId13"/>
    <p:sldId id="300" r:id="rId14"/>
    <p:sldId id="301" r:id="rId15"/>
    <p:sldId id="284" r:id="rId16"/>
    <p:sldId id="285" r:id="rId17"/>
    <p:sldId id="286" r:id="rId18"/>
    <p:sldId id="287" r:id="rId19"/>
    <p:sldId id="288" r:id="rId20"/>
    <p:sldId id="289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1" r:id="rId30"/>
    <p:sldId id="310" r:id="rId31"/>
    <p:sldId id="313" r:id="rId32"/>
    <p:sldId id="262" r:id="rId33"/>
    <p:sldId id="263" r:id="rId34"/>
    <p:sldId id="264" r:id="rId35"/>
    <p:sldId id="267" r:id="rId36"/>
    <p:sldId id="268" r:id="rId37"/>
    <p:sldId id="31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11" autoAdjust="0"/>
    <p:restoredTop sz="94660"/>
  </p:normalViewPr>
  <p:slideViewPr>
    <p:cSldViewPr>
      <p:cViewPr varScale="1">
        <p:scale>
          <a:sx n="98" d="100"/>
          <a:sy n="98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9E416-CB72-4ECF-BB5E-36B82FD6EBB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7992-D3EC-4B8B-82AD-E72413D0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F7992-D3EC-4B8B-82AD-E72413D0CFF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0EF2C-89D7-40E0-9A36-B9D17FF2BAB2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6EB0-2D9E-48FD-89AB-40DF351D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38884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Мовностилістичні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653136"/>
            <a:ext cx="16668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16632"/>
            <a:ext cx="1137786" cy="1083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4833945"/>
          </a:xfrm>
        </p:spPr>
        <p:txBody>
          <a:bodyPr>
            <a:noAutofit/>
          </a:bodyPr>
          <a:lstStyle/>
          <a:p>
            <a:pPr marL="3175" indent="357188"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Конспект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conspectus –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огляд)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стислий писаний виклад змісту чого-небудь, складається з плану й тез, доповнених фактичним матеріалом, що у сукупності є коротким письмовим викладом змісту книжки, статті, лекції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тощо. Це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 тексту,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аналітико-синтетичного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першоджерела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скорочений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авторові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деякий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повнотою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відновити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конспекти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почутого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прочитаного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826" y="5949280"/>
            <a:ext cx="791174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433467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розуміючи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прочитанного,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почутого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думку. Записи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полегшують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запам’ятовування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пам’яті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прочитання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прослуховування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тексту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опорні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слова,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смислове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вузлики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пам’ять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805264"/>
            <a:ext cx="916561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00042"/>
            <a:ext cx="7920880" cy="6025302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Зміст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першоджерела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передають: </a:t>
            </a:r>
          </a:p>
          <a:p>
            <a:pPr marL="0" indent="360363" algn="just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своїми словами; </a:t>
            </a:r>
          </a:p>
          <a:p>
            <a:pPr marL="0" indent="360363" algn="just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цитатами з першоджерела; </a:t>
            </a:r>
          </a:p>
          <a:p>
            <a:pPr marL="0" indent="360363" algn="just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своїми словами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цитатами. </a:t>
            </a:r>
          </a:p>
          <a:p>
            <a:pPr marL="0" indent="36036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як і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реферування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викладу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оповідь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міркування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конспект не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первинного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тексту.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7" y="5080399"/>
            <a:ext cx="1547664" cy="177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904656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конспекту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половина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аркуша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широкий берег)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думок,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законспектованого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цитуючи, вказують відповідну сторінку першоджерела.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конспекту оформлюють довільно, на відміну від тез. Крім основних положень, конспект містить і фактичний матеріал. </a:t>
            </a:r>
          </a:p>
          <a:p>
            <a:pPr marL="0" indent="360363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35324"/>
            <a:ext cx="977454" cy="112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71480"/>
            <a:ext cx="7920880" cy="5786478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фіксації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фраз,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детальний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360363" algn="just">
              <a:buNone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позамовними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план, схема,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понять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підкресленням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Стислий </a:t>
            </a:r>
            <a:r>
              <a:rPr lang="uk-UA" sz="2700" b="1" i="1" dirty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передає в узагальненому вигляді найсуттєвішу інформацію тексту, а </a:t>
            </a:r>
            <a:r>
              <a:rPr lang="uk-UA" sz="2700" b="1" i="1" dirty="0">
                <a:latin typeface="Times New Roman" pitchFamily="18" charset="0"/>
                <a:cs typeface="Times New Roman" pitchFamily="18" charset="0"/>
              </a:rPr>
              <a:t>докладний (розгорнутий)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– містить також відомості, які конкретизують, мотивують, деталізують основні положення тексту у вигляді доведень, пояснень, аргументів, ілюстрацій тощо.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824755"/>
            <a:ext cx="89959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	</a:t>
            </a:r>
            <a:endParaRPr lang="en-US" dirty="0"/>
          </a:p>
          <a:p>
            <a:pPr marL="0" indent="360363" algn="just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поєднуються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слухання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записування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поєднуються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механічно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записуванню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специфічне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9343"/>
            <a:ext cx="1043608" cy="119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36912"/>
            <a:ext cx="7920880" cy="3949899"/>
          </a:xfrm>
        </p:spPr>
        <p:txBody>
          <a:bodyPr/>
          <a:lstStyle/>
          <a:p>
            <a:pPr marL="0" lvl="1" indent="360363" algn="just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(думки автора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передаються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словами);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текстуальне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(текст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записують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цитат);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комбіноване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поєднане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текстуальним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5411223"/>
            <a:ext cx="1259632" cy="144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конспекту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7992888" cy="4709120"/>
          </a:xfrm>
        </p:spPr>
        <p:txBody>
          <a:bodyPr/>
          <a:lstStyle/>
          <a:p>
            <a:pPr marL="0" lvl="0" indent="360363"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Заголовок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конспектованого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онспекту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Галузинська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Л. І.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2008. С. 54–55).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1223"/>
            <a:ext cx="1259632" cy="144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920880" cy="1296144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Мовні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7899462"/>
              </p:ext>
            </p:extLst>
          </p:nvPr>
        </p:nvGraphicFramePr>
        <p:xfrm>
          <a:off x="611560" y="2636912"/>
          <a:ext cx="7920880" cy="3480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7947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тексту, тема, проблема, </a:t>
                      </a:r>
                      <a:r>
                        <a:rPr lang="ru-RU" sz="20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ідея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Лексичні</a:t>
                      </a:r>
                      <a:r>
                        <a:rPr lang="en-US" sz="24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r>
                        <a:rPr lang="en-US" sz="24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й </a:t>
                      </a:r>
                      <a:r>
                        <a:rPr lang="en-US" sz="24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конструкції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4772">
                <a:tc>
                  <a:txBody>
                    <a:bodyPr/>
                    <a:lstStyle/>
                    <a:p>
                      <a:pPr algn="ctr"/>
                      <a:r>
                        <a:rPr lang="en-US" sz="48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  <a:endParaRPr lang="ru-RU" sz="4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0" indent="35941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Праця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монографія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стаття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поділяється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містить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і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має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назву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…, у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ній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розглянуто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викладено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узагальнено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що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?);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присвячена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темі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проблемі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питанням</a:t>
                      </a:r>
                      <a:r>
                        <a:rPr lang="en-US" sz="1600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чого</a:t>
                      </a:r>
                      <a:r>
                        <a:rPr lang="en-US" sz="16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</a:t>
                      </a:r>
                      <a:r>
                        <a:rPr lang="uk-UA" sz="16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i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є</a:t>
                      </a:r>
                      <a:r>
                        <a:rPr lang="en-US" sz="1600" i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узагальненням</a:t>
                      </a:r>
                      <a:r>
                        <a:rPr lang="en-US" sz="1600" i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переказом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i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описом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оглядом</a:t>
                      </a:r>
                      <a:r>
                        <a:rPr lang="en-US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uk-UA" sz="1600" i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аналізом</a:t>
                      </a:r>
                      <a:r>
                        <a:rPr lang="ru-RU" sz="1600" i="1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?),</a:t>
                      </a:r>
                      <a:r>
                        <a:rPr lang="ru-RU" sz="1600" i="1" spc="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(у</a:t>
                      </a:r>
                      <a:r>
                        <a:rPr lang="ru-RU" sz="1600" i="1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ній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ru-RU" sz="1600" i="1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говориться</a:t>
                      </a:r>
                      <a:r>
                        <a:rPr lang="ru-RU" sz="1600" i="1" spc="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(про</a:t>
                      </a:r>
                      <a:r>
                        <a:rPr lang="ru-RU" sz="1600" i="1" spc="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?),</a:t>
                      </a:r>
                      <a:r>
                        <a:rPr lang="ru-RU" sz="1600" i="1" spc="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дається</a:t>
                      </a:r>
                      <a:r>
                        <a:rPr lang="ru-RU" sz="16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виклад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оцінка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(</a:t>
                      </a: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</a:t>
                      </a:r>
                      <a:r>
                        <a:rPr lang="uk-UA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тощо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" indent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0562" y="5900737"/>
            <a:ext cx="8334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6815115"/>
              </p:ext>
            </p:extLst>
          </p:nvPr>
        </p:nvGraphicFramePr>
        <p:xfrm>
          <a:off x="755576" y="908719"/>
          <a:ext cx="7632848" cy="5293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4457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Вираження</a:t>
                      </a:r>
                      <a:r>
                        <a:rPr lang="ru-RU" sz="36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наявної</a:t>
                      </a:r>
                      <a:endParaRPr lang="en-US" sz="36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інформації</a:t>
                      </a:r>
                      <a:r>
                        <a:rPr lang="ru-RU" sz="36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lang="ru-RU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авторському</a:t>
                      </a:r>
                      <a:r>
                        <a:rPr lang="ru-RU" sz="36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тексті</a:t>
                      </a:r>
                      <a:endParaRPr lang="ru-RU" sz="3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Висловлено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погляди автора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щодо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він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зосереджує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свою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увагу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(на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чому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автор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порушує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повідомляє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зауважує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дискусійні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положення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обґрунтовує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тезу…;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особливу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увагу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приділено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чому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?), автор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зупиняється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таких проблемах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питаннях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фактах…);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щодо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проблеми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питання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факту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 автор…;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підкреслюється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велике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значення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подано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багатий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статистичний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матеріал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щодо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важливо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зазначити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беручи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уваги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наведені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відомості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свідчать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(про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?),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окремо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розглядає</a:t>
                      </a:r>
                      <a:r>
                        <a:rPr lang="uk-UA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питання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далі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висвітлено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проблеми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тощо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4367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Композиція</a:t>
                      </a:r>
                      <a:r>
                        <a:rPr lang="en-US" sz="36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тексту</a:t>
                      </a:r>
                      <a:endParaRPr lang="ru-RU" sz="3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Робота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структурована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так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…;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починається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складається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чого</a:t>
                      </a:r>
                      <a:r>
                        <a:rPr lang="ru-RU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?),</a:t>
                      </a:r>
                      <a:r>
                        <a:rPr lang="ru-RU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закінчується</a:t>
                      </a:r>
                      <a:r>
                        <a:rPr lang="uk-UA" sz="16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чим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?), </a:t>
                      </a:r>
                      <a:r>
                        <a:rPr lang="en-US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містить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</a:t>
                      </a:r>
                      <a:r>
                        <a:rPr lang="uk-UA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uk-UA" sz="16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тощо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4753"/>
            <a:ext cx="708051" cy="81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16024"/>
          </a:xfrm>
        </p:spPr>
        <p:txBody>
          <a:bodyPr>
            <a:noAutofit/>
          </a:bodyPr>
          <a:lstStyle/>
          <a:p>
            <a:r>
              <a:rPr lang="uk-UA" sz="7200" b="1" dirty="0" smtClean="0"/>
              <a:t/>
            </a:r>
            <a:br>
              <a:rPr lang="uk-UA" sz="7200" b="1" dirty="0" smtClean="0"/>
            </a:b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7848872" cy="4032448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конспект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рецензування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Реферат як жанр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письма.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893" y="5229200"/>
            <a:ext cx="1418107" cy="16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2819904"/>
              </p:ext>
            </p:extLst>
          </p:nvPr>
        </p:nvGraphicFramePr>
        <p:xfrm>
          <a:off x="755576" y="692696"/>
          <a:ext cx="7632848" cy="5784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482">
                <a:tc>
                  <a:txBody>
                    <a:bodyPr/>
                    <a:lstStyle/>
                    <a:p>
                      <a:pPr algn="ctr"/>
                      <a:r>
                        <a:rPr lang="uk-UA" sz="32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en-US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ауваження</a:t>
                      </a:r>
                      <a:endParaRPr lang="ru-RU" sz="3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</a:t>
                      </a:r>
                      <a:r>
                        <a:rPr lang="ru-RU" sz="1200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випускає</a:t>
                      </a:r>
                      <a:r>
                        <a:rPr lang="ru-RU" sz="1200" i="1" spc="2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200" i="1" spc="2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поля</a:t>
                      </a:r>
                      <a:r>
                        <a:rPr lang="ru-RU" sz="1200" i="1" spc="25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зору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200" i="1" spc="1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i="1" spc="2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розкриває</a:t>
                      </a:r>
                      <a:r>
                        <a:rPr lang="ru-RU" sz="1200" i="1" spc="2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змісту</a:t>
                      </a:r>
                      <a:r>
                        <a:rPr lang="ru-RU" sz="1200" i="1" spc="2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чого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?),</a:t>
                      </a:r>
                      <a:r>
                        <a:rPr lang="ru-RU" sz="1200" i="1" spc="2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uk-UA" sz="1200" i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підтверджує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висновки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дискусійним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є</a:t>
                      </a:r>
                      <a:r>
                        <a:rPr lang="ru-RU" sz="1200" i="1" spc="-385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spc="-385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1200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висновок</a:t>
                      </a: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щодо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чого</a:t>
                      </a: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?)</a:t>
                      </a:r>
                      <a:endParaRPr lang="en-US" sz="11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4863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Закінчення</a:t>
                      </a:r>
                      <a:endParaRPr lang="ru-RU" sz="3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робить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висновок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на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закінчення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є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стверджувати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сутність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викладеного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дає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твердити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зводиться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до…, на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основі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цього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ми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переконуємося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тому,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узагальнюючи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сказане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…,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ці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дані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свідчать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8986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r>
                        <a:rPr lang="ru-RU" sz="32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поєднання</a:t>
                      </a:r>
                      <a:endParaRPr lang="en-US" sz="32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</a:t>
                      </a:r>
                      <a:r>
                        <a:rPr lang="ru-RU" sz="32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lang="ru-RU" sz="3200" b="1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тексті</a:t>
                      </a:r>
                      <a:endParaRPr lang="ru-RU" sz="3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поєднання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інформації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також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водночас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речі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крім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того,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більше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того;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зіставлення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протиставлення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однак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 ж,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одного боку,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боку,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навпаки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не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тільки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на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противагу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висновку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отже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одним словом,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цього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випливає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…;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пояснення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виділення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окремого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наприклад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так,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зокрема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тільки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лише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причому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притому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навіть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зв’язку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попередньою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наступною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інформацією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 уже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зазначено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як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зазначалося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показано, як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доведено,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згідно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цим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відповідно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цього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подібно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цього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останній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попередній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наступний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згаданий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зазначений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доведений,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викладений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знайдений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сформульований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визначений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перерахований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наведений,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обстежений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проаналізований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досліджений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just"/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введення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узагальнювальної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інформації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розглянемо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такі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випадки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наведемо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приклад,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продовжимо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аналіз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з’ясуємо</a:t>
                      </a:r>
                      <a:r>
                        <a:rPr lang="ru-RU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відношення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співвідношення</a:t>
                      </a:r>
                      <a:r>
                        <a:rPr lang="en-US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5518" y="6021288"/>
            <a:ext cx="728481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361459"/>
          </a:xfrm>
        </p:spPr>
        <p:txBody>
          <a:bodyPr>
            <a:noAutofit/>
          </a:bodyPr>
          <a:lstStyle/>
          <a:p>
            <a:pPr marL="0" lvl="0" indent="360363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Анотування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рецензування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текстів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лат. </a:t>
            </a:r>
            <a:r>
              <a:rPr lang="en-US" sz="3500" i="1" dirty="0" err="1">
                <a:latin typeface="Times New Roman" pitchFamily="18" charset="0"/>
                <a:cs typeface="Times New Roman" pitchFamily="18" charset="0"/>
              </a:rPr>
              <a:t>annotatio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i="1" dirty="0" err="1">
                <a:latin typeface="Times New Roman" pitchFamily="18" charset="0"/>
                <a:cs typeface="Times New Roman" pitchFamily="18" charset="0"/>
              </a:rPr>
              <a:t>зауваження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невелика за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бібліографічна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стисло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схарактеризовано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книги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вміщено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анотованого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Анотація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читачеві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уявити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незнайомого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друкованого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відшукати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55580"/>
            <a:ext cx="611560" cy="70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анотації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256584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Font typeface="+mj-lt"/>
              <a:buAutoNum type="arabicPeriod"/>
            </a:pP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різвище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автора (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uk-UA" sz="2500" b="1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азва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ісце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бсяг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малюнків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класифікатором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книг 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(за потреби);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тислий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викладені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исновки</a:t>
            </a: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eriod"/>
            </a:pPr>
            <a:r>
              <a:rPr lang="uk-UA" sz="25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ризначення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читачів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5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Анотація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найчастіше розміщена на другій сторінці будь-якої друкованої праці. </a:t>
            </a:r>
          </a:p>
          <a:p>
            <a:pPr marL="0" lvl="1" indent="360363" algn="just">
              <a:buNone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документ потрібно вміти складати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хто пише підручники, посібники, укладає допоміжну науково-методичну літературу (словники, збірники різного призначення тощо). </a:t>
            </a:r>
          </a:p>
          <a:p>
            <a:pPr lvl="0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5518" y="6021288"/>
            <a:ext cx="728481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6886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5800" b="1" dirty="0">
                <a:latin typeface="Times New Roman" pitchFamily="18" charset="0"/>
                <a:cs typeface="Times New Roman" pitchFamily="18" charset="0"/>
              </a:rPr>
              <a:t>Зразок </a:t>
            </a:r>
            <a:r>
              <a:rPr lang="uk-UA" sz="5800" b="1" dirty="0" smtClean="0">
                <a:latin typeface="Times New Roman" pitchFamily="18" charset="0"/>
                <a:cs typeface="Times New Roman" pitchFamily="18" charset="0"/>
              </a:rPr>
              <a:t>анотації</a:t>
            </a:r>
            <a:endParaRPr lang="uk-UA" sz="58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Шевчук С.В.,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Клименко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І.В. </a:t>
            </a: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Шевчук С.В.,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Клименко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І.В.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ідручник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К. 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2019.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696 с. </a:t>
            </a:r>
          </a:p>
          <a:p>
            <a:pPr marL="0" indent="360363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978-617-566-1-013-3 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Підручник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укладено відповідно до типової програми дисципліни «Українська мова (за професійним спрямуванням)», затвердженої наказом МОН України від 21.12.2009 №1150. Структурування матеріалу здійснено відповідно до кредитно-модульної системи організації навчального процесу. Теоретичний і практичний матеріал згруповано у три змістові модулі. </a:t>
            </a:r>
          </a:p>
          <a:p>
            <a:pPr marL="0" indent="360363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вправ і завдань допоможе майбутнім фахівцям набути умінь і навичок професійного спілкування на граматичному, лексичному, стилістичному рівнях. Після кожної теми вміщено запитання і завдання для самоконтролю, індивідуальні проблемні завдання, теми рефератів і наукової повідомлень, які сприятимуть закріпленню вивченого. </a:t>
            </a: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тих,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761431" cy="90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704856" cy="57606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Реферат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як жанр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академічного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реферату </a:t>
            </a:r>
          </a:p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Реферат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наукова робота, виконана на основі критичного огляду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вивчення низки публікацій. </a:t>
            </a:r>
          </a:p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Реферат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referre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доповідати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повідомляти”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вид письмового повідомлення, короткий виклад головних думок, поєднаних однією темою,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їхня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систематизація, узагальнення й оцінка; текст, що передає головну інформацію першоджерела. </a:t>
            </a:r>
          </a:p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реферату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Реферат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повинен містити невелику кількість елементів новизни. Достатньо грамотно й логічно викласти основні ідеї із заданої теми, які містяться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кількох джерелах, і згрупувати їх за поглядами. 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659341"/>
            <a:ext cx="1043608" cy="119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688631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рефератів: 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монографічний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за одним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оглядовий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декількома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книгами,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автореферати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реферату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10–12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друкованих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словами».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текст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референта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повинно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недоречних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відступів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93296"/>
            <a:ext cx="66578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Autofit/>
          </a:bodyPr>
          <a:lstStyle/>
          <a:p>
            <a:pPr marL="0" indent="360363"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реферату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. Титульна сторінка. </a:t>
            </a:r>
          </a:p>
          <a:p>
            <a:pPr marL="0" indent="360363" algn="just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. План. </a:t>
            </a:r>
          </a:p>
          <a:p>
            <a:pPr marL="0" indent="360363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Текст,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вступу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. Список використаної літератури. </a:t>
            </a:r>
          </a:p>
          <a:p>
            <a:pPr marL="0" indent="360363" algn="just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Титульна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перша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реферату,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містить такі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реквізити: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підпорядковується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автор.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роботу. 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Тема реферату.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виду документа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реферат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автора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посада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номер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546" y="5735324"/>
            <a:ext cx="977454" cy="112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361459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реферату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Першим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найвідповідальнішим етапом наукової роботи є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вибір теми дослідження та її формулювання. </a:t>
            </a:r>
          </a:p>
          <a:p>
            <a:pPr marL="0" indent="360363" algn="just">
              <a:buNone/>
            </a:pP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реферату –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літературою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довідкових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етап –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опрацювання зібраної літератури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(виписування цитат, добір аргументів, зіставлення та порівняння думок різних авторів). </a:t>
            </a:r>
          </a:p>
          <a:p>
            <a:pPr marL="0" indent="360363" algn="just">
              <a:buNone/>
            </a:pP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плану реферату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План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вступу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та списку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П’ятий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реферату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фундаментальні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тексту.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рефераті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чужі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думки.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викласти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найголовніше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вибраної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теми,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60309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6048672"/>
          </a:xfrm>
        </p:spPr>
        <p:txBody>
          <a:bodyPr>
            <a:noAutofit/>
          </a:bodyPr>
          <a:lstStyle/>
          <a:p>
            <a:pPr marL="0" lvl="0" indent="360363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невеликого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надрукована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часописі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збірнику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присвячена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розв’язують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проблему.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науково-технічні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науково-методичні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дискусійні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оглядові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245810"/>
            <a:ext cx="1403648" cy="161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97666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правило, у перших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публікуються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проводиться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робляться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дискусійних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Оглядова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систематизовані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теми,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874"/>
            <a:ext cx="683568" cy="78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5846135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Гінзбург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М.Д.	Десять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систему //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сертифікація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2004.  № 2.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В.В.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. 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школа, 2006.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4. Коваль А.П.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тексту. К., 1970.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ВЦ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», 2007.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7. Михайлова О.Т.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2000.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Онуфрієнко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Г.С.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та доп.  К. : Центр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2012. № 4. С. 18–28.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2010.  213 с.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», 2009.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12. Шевчук С.В.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.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13. Ярема С. На теми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 marL="0" indent="360363" algn="just">
              <a:buFont typeface="Wingdings" pitchFamily="2" charset="2"/>
              <a:buChar char="Ø"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Wingdings" pitchFamily="2" charset="2"/>
              <a:buChar char="Ø"/>
            </a:pPr>
            <a:endParaRPr lang="ru-RU" sz="15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072874"/>
            <a:ext cx="683567" cy="78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Опублікувати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статтю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означає зробити науковий матеріал надбанням фахівців, які можуть використати його у своїй науковій чи практичній діяльності.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статті посідають чільне місце серед джерел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інформації, адже дають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можливість значно оперативніше реагувати на назрілі проблеми сучасності. З позиції достовірності їх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потрібно розглядати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окремо за видами й залежно від того, до яких наук вони належать: природничо-технічних або гуманітарних. </a:t>
            </a:r>
          </a:p>
          <a:p>
            <a:pPr marL="0" indent="360363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742049"/>
            <a:ext cx="971600" cy="111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вирізнятися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доказів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експериментальних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гуманітарних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фізико-математичного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профілю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роздумами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доведеннями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авторами.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824" y="5949279"/>
            <a:ext cx="791175" cy="90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Проаналізуйте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склав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ваш однокурсник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однокурсниця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Прочитайте параграф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підручника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посібника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Складіть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конспект,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покликання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328519"/>
            <a:ext cx="1331639" cy="152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0880" cy="1224136"/>
          </a:xfrm>
        </p:spPr>
        <p:txBody>
          <a:bodyPr>
            <a:noAutofit/>
          </a:bodyPr>
          <a:lstStyle/>
          <a:p>
            <a:pPr indent="360363"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Чим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Вашу думку,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4464496"/>
          </a:xfrm>
        </p:spPr>
        <p:txBody>
          <a:bodyPr>
            <a:normAutofit fontScale="32500" lnSpcReduction="20000"/>
          </a:bodyPr>
          <a:lstStyle/>
          <a:p>
            <a:pPr marL="0" indent="360363" algn="just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1. Бабич </a:t>
            </a:r>
            <a:r>
              <a:rPr lang="ru-RU" sz="4300" b="1" i="1" dirty="0">
                <a:latin typeface="Times New Roman" pitchFamily="18" charset="0"/>
                <a:cs typeface="Times New Roman" pitchFamily="18" charset="0"/>
              </a:rPr>
              <a:t>Н. Д.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12 Практична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стилістика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2003.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432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с.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966-603-192-2.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посібнику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структурної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суспільно-зумовлених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різновидів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стилях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філологічних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факультетів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sz="43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2. Богдан </a:t>
            </a:r>
            <a:r>
              <a:rPr lang="ru-RU" sz="4300" b="1" i="1" dirty="0">
                <a:latin typeface="Times New Roman" pitchFamily="18" charset="0"/>
                <a:cs typeface="Times New Roman" pitchFamily="18" charset="0"/>
              </a:rPr>
              <a:t>С. К.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сучасність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Рідна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1998. 475с.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uk-UA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народу.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народ –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своєрідний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фарбами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образ,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складовими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фарби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найяскравіший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тон на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тлі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Українці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своєрідна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унікальна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котра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продовж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віків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дбала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скарбницю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поповнювала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перлами,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добутими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глибини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Написана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розважальному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тоні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тонко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доступно,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пропонована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читача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книга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своєрідною</a:t>
            </a:r>
            <a:r>
              <a:rPr lang="uk-UA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настільною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книгою»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 Книга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пропонується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викладачам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учителям,</a:t>
            </a: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вихователям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 студентам, школярам,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громадським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i="1" dirty="0" err="1">
                <a:latin typeface="Times New Roman" pitchFamily="18" charset="0"/>
                <a:cs typeface="Times New Roman" pitchFamily="18" charset="0"/>
              </a:rPr>
              <a:t>діячам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4744" y="5733255"/>
            <a:ext cx="979255" cy="112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832648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Напишіть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2-3 книг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урахувавши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рецензії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підручники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Проаналізуйте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рецензії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структурою 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нормам.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3296"/>
            <a:ext cx="66578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64704"/>
            <a:ext cx="8229600" cy="5832937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Складіть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бібліографію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актуальних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оформіть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до чинного ДСТУ.</a:t>
            </a:r>
          </a:p>
          <a:p>
            <a:pPr marL="0" indent="360363" algn="just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Сформуйте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автору-початківцю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5890" y="5229201"/>
            <a:ext cx="141811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904656"/>
          </a:xfrm>
        </p:spPr>
        <p:txBody>
          <a:bodyPr>
            <a:noAutofit/>
          </a:bodyPr>
          <a:lstStyle/>
          <a:p>
            <a:pPr marL="0" indent="360363"/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Опрацюйте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опубліковану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фаховому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Проаналізуйте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таким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планом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розглянутої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науково-практична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значущість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наявного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висуваються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типу;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мовним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нормам.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3296"/>
            <a:ext cx="66578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126876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9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6632"/>
            <a:ext cx="1137786" cy="1083552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0"/>
            <a:ext cx="122413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0"/>
            <a:ext cx="1296144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122413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863" y="5445224"/>
            <a:ext cx="122413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 descr="Мальва - берегиня української оселі. Сад і город. Порадник - Новини  Рівного. Відео on-line. Все про телекомпанію - Телеканал «Рівне 1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365104"/>
            <a:ext cx="3960440" cy="2381250"/>
          </a:xfrm>
          <a:prstGeom prst="rect">
            <a:avLst/>
          </a:prstGeom>
          <a:noFill/>
        </p:spPr>
      </p:pic>
      <p:pic>
        <p:nvPicPr>
          <p:cNvPr id="38915" name="Picture 3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2411760" cy="1604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616624"/>
          </a:xfrm>
        </p:spPr>
        <p:txBody>
          <a:bodyPr>
            <a:normAutofit lnSpcReduction="10000"/>
          </a:bodyPr>
          <a:lstStyle/>
          <a:p>
            <a:pPr marL="0" lvl="0" indent="360363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План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конспект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розумової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короткий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композиція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Цінність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плану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полягає у тому, що він допомагає усвідомити прочитане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стисло відтворити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пам’яті зміст наукового джерела, зосереджуючи увагу на найсуттєвішій інформації.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662" y="5517232"/>
            <a:ext cx="1167337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400600"/>
          </a:xfrm>
        </p:spPr>
        <p:txBody>
          <a:bodyPr>
            <a:normAutofit fontScale="77500" lnSpcReduction="20000"/>
          </a:bodyPr>
          <a:lstStyle/>
          <a:p>
            <a:pPr marL="0" indent="360363" algn="just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структурою план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бути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простим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5100" b="1" dirty="0" err="1">
                <a:latin typeface="Times New Roman" pitchFamily="18" charset="0"/>
                <a:cs typeface="Times New Roman" pitchFamily="18" charset="0"/>
              </a:rPr>
              <a:t>складним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sz="5100" b="1" i="1" dirty="0" err="1" smtClean="0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– той, у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у пунктах простого плану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перелічують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мікротеми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тексту. </a:t>
            </a:r>
          </a:p>
          <a:p>
            <a:pPr marL="0" indent="360363" algn="just">
              <a:buNone/>
            </a:pPr>
            <a:r>
              <a:rPr lang="ru-RU" sz="5100" b="1" i="1" dirty="0" err="1" smtClean="0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– той, у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складного плану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розбивають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підпункти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5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3296"/>
            <a:ext cx="66578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561662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висловлене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книжці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правдивість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треба довести. </a:t>
            </a:r>
          </a:p>
          <a:p>
            <a:pPr marL="0" indent="360363" algn="just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Теза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у широкому розумінні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– будь-яке твердження,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що стисло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викладає ідею, у вузькому розумінні – деякий текст, що формулює сутність, обґрунтовує доказ.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990167"/>
            <a:ext cx="755576" cy="86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5"/>
            <a:ext cx="7920880" cy="417646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до мети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вторинні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sz="2300" b="1" dirty="0" smtClean="0">
                <a:latin typeface="Times New Roman" pitchFamily="18" charset="0"/>
                <a:cs typeface="Times New Roman" pitchFamily="18" charset="0"/>
              </a:rPr>
              <a:t>Вторинні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тези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слугують для виділення основної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інформації, зокрема у тому чи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іншому джерелі (наприклад, </a:t>
            </a:r>
            <a:r>
              <a:rPr lang="uk-UA" sz="2300" i="1" dirty="0">
                <a:latin typeface="Times New Roman" pitchFamily="18" charset="0"/>
                <a:cs typeface="Times New Roman" pitchFamily="18" charset="0"/>
              </a:rPr>
              <a:t>підручнику, монографії, статті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) під час читання, реферування. 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Їхнє </a:t>
            </a:r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– створити модель змісту тексту, яку можна було б осмислювати далі, а обсяг тез відповідає кількості інформаційних центрів тексту, зазвичай їх складають мовою автора. </a:t>
            </a:r>
          </a:p>
          <a:p>
            <a:pPr marL="0" indent="360363" algn="just">
              <a:buNone/>
            </a:pP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створюють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текст. </a:t>
            </a:r>
          </a:p>
          <a:p>
            <a:pPr marL="0" indent="3603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можуть бути: </a:t>
            </a:r>
          </a:p>
          <a:p>
            <a:pPr marL="0" indent="360363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ключовими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 err="1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майбутньої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 err="1">
                <a:latin typeface="Times New Roman" pitchFamily="18" charset="0"/>
                <a:cs typeface="Times New Roman" pitchFamily="18" charset="0"/>
              </a:rPr>
              <a:t>розвідки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планом,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начерком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360363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стислою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формою </a:t>
            </a:r>
            <a:r>
              <a:rPr lang="ru-RU" sz="2300" b="1" i="1" dirty="0" err="1">
                <a:latin typeface="Times New Roman" pitchFamily="18" charset="0"/>
                <a:cs typeface="Times New Roman" pitchFamily="18" charset="0"/>
              </a:rPr>
              <a:t>презентації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303"/>
            <a:ext cx="603093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5145435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регламентовану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змістово-композиційну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1) преамбула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1–2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тези); </a:t>
            </a:r>
          </a:p>
          <a:p>
            <a:pPr marL="0" indent="360363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тезовий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виклад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(3–6 тез); </a:t>
            </a:r>
          </a:p>
          <a:p>
            <a:pPr marL="0" indent="360363" algn="just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висновкова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(-і) теза / тези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(1–2).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преамбулі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стисло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формулюють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обґрунтовують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практики. </a:t>
            </a:r>
          </a:p>
          <a:p>
            <a:pPr marL="0" indent="360363" algn="just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тезовий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виклад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схарактеризувати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описати перебіг дослідження;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збірниках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072873"/>
            <a:ext cx="683568" cy="7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7543011"/>
              </p:ext>
            </p:extLst>
          </p:nvPr>
        </p:nvGraphicFramePr>
        <p:xfrm>
          <a:off x="683568" y="620688"/>
          <a:ext cx="792088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32478">
                <a:tc>
                  <a:txBody>
                    <a:bodyPr/>
                    <a:lstStyle/>
                    <a:p>
                      <a:pPr marL="0" indent="360363" algn="ctr"/>
                      <a:r>
                        <a:rPr lang="en-US" sz="2300" b="1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Пам’ятка</a:t>
                      </a:r>
                      <a:endParaRPr lang="en-US" sz="23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363" algn="ctr"/>
                      <a:r>
                        <a:rPr lang="en-US" sz="2300" b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</a:t>
                      </a:r>
                      <a:r>
                        <a:rPr lang="en-US" sz="23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складати</a:t>
                      </a:r>
                      <a:r>
                        <a:rPr lang="en-US" sz="23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тези</a:t>
                      </a:r>
                      <a:r>
                        <a:rPr lang="en-US" sz="23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статті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Попередньо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перегляньте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статтю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продумайте мету, яку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2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ставите перед собою, перед</a:t>
                      </a:r>
                      <a:r>
                        <a:rPr lang="ru-RU" sz="23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тим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як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її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опрацьовувати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Уважно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прочитайте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статтю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визначте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її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основну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думку.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Поділіть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статтю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смислові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визначте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сі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мікротеми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Сформулюйте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пункти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плану,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логічно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пов’яжіть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собою.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Сприймаючи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текстову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інформацію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намагайтеся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чітко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уявити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є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важливим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автора, а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вас як 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lang="ru-RU" sz="2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читача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Вибирайте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тез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ідеї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положення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відділивши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важливі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деталі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подробиць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запишіть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словами автора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власними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словами,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розмістивши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певній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послідовності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360363" algn="just">
                        <a:buFont typeface="+mj-lt"/>
                        <a:buAutoNum type="arabicPeriod"/>
                      </a:pP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Керуйтеся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найголовнішим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принципом </a:t>
                      </a:r>
                      <a:r>
                        <a:rPr lang="ru-RU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нотування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чужого тексту –</a:t>
                      </a:r>
                      <a:r>
                        <a:rPr lang="uk-UA" sz="23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допускайте</a:t>
                      </a: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перекручень</a:t>
                      </a: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3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змісту</a:t>
                      </a: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3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3743"/>
            <a:ext cx="683568" cy="77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2874</Words>
  <Application>Microsoft Office PowerPoint</Application>
  <PresentationFormat>Экран (4:3)</PresentationFormat>
  <Paragraphs>205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 План</vt:lpstr>
      <vt:lpstr>  Література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Розрізняють такі прийоми конспектування:</vt:lpstr>
      <vt:lpstr>Реквізити конспекту</vt:lpstr>
      <vt:lpstr>Мовні конструкції для аналізу наукового тексту, його структури, мовних засобів</vt:lpstr>
      <vt:lpstr>Слайд 19</vt:lpstr>
      <vt:lpstr>Слайд 20</vt:lpstr>
      <vt:lpstr>Слайд 21</vt:lpstr>
      <vt:lpstr>Реквізити анотації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Завдання 3. Прочитайте анотації. Чим відрізняються подані нижче анотації? Назвіть ті, у яких подається просто інформація, а у яких містяться елементи оцінки. Чому, на Вашу думку, вони вводяться до анотації?</vt:lpstr>
      <vt:lpstr>Слайд 34</vt:lpstr>
      <vt:lpstr>Слайд 35</vt:lpstr>
      <vt:lpstr>Слайд 36</vt:lpstr>
      <vt:lpstr>Слайд 37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</dc:title>
  <dc:creator>User</dc:creator>
  <cp:lastModifiedBy>Администратор</cp:lastModifiedBy>
  <cp:revision>117</cp:revision>
  <dcterms:created xsi:type="dcterms:W3CDTF">2021-10-01T09:36:00Z</dcterms:created>
  <dcterms:modified xsi:type="dcterms:W3CDTF">2024-02-20T09:54:20Z</dcterms:modified>
</cp:coreProperties>
</file>